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0" d="100"/>
          <a:sy n="80" d="100"/>
        </p:scale>
        <p:origin x="5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58208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81256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85069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914613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342461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128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747783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771132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182152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123874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15774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62965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EB4778-6D21-4863-A336-89DEFFE5A366}"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56044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EB4778-6D21-4863-A336-89DEFFE5A366}"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131894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B4778-6D21-4863-A336-89DEFFE5A366}"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40195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10559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86051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8EB4778-6D21-4863-A336-89DEFFE5A366}" type="datetimeFigureOut">
              <a:rPr lang="en-US" smtClean="0"/>
              <a:t>10/21/2019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27DC2-5C68-4CD2-A0AD-47C50352CEEC}" type="slidenum">
              <a:rPr lang="en-US" smtClean="0"/>
              <a:t>‹#›</a:t>
            </a:fld>
            <a:endParaRPr lang="en-US"/>
          </a:p>
        </p:txBody>
      </p:sp>
    </p:spTree>
    <p:extLst>
      <p:ext uri="{BB962C8B-B14F-4D97-AF65-F5344CB8AC3E}">
        <p14:creationId xmlns:p14="http://schemas.microsoft.com/office/powerpoint/2010/main" val="41590019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9D62-5630-481E-92E0-85ED977803B5}"/>
              </a:ext>
            </a:extLst>
          </p:cNvPr>
          <p:cNvSpPr>
            <a:spLocks noGrp="1"/>
          </p:cNvSpPr>
          <p:nvPr>
            <p:ph type="ctrTitle"/>
          </p:nvPr>
        </p:nvSpPr>
        <p:spPr/>
        <p:txBody>
          <a:bodyPr/>
          <a:lstStyle/>
          <a:p>
            <a:r>
              <a:rPr lang="en-US" dirty="0"/>
              <a:t>THE BATTLE OF THE EATERIES</a:t>
            </a:r>
          </a:p>
        </p:txBody>
      </p:sp>
      <p:sp>
        <p:nvSpPr>
          <p:cNvPr id="3" name="Subtitle 2">
            <a:extLst>
              <a:ext uri="{FF2B5EF4-FFF2-40B4-BE49-F238E27FC236}">
                <a16:creationId xmlns:a16="http://schemas.microsoft.com/office/drawing/2014/main" id="{303D6E0C-C6B4-4BD6-8641-E482B4BD4368}"/>
              </a:ext>
            </a:extLst>
          </p:cNvPr>
          <p:cNvSpPr>
            <a:spLocks noGrp="1"/>
          </p:cNvSpPr>
          <p:nvPr>
            <p:ph type="subTitle" idx="1"/>
          </p:nvPr>
        </p:nvSpPr>
        <p:spPr/>
        <p:txBody>
          <a:bodyPr/>
          <a:lstStyle/>
          <a:p>
            <a:r>
              <a:rPr lang="en-US" dirty="0"/>
              <a:t>CAPSTONE PROJECT PRESENTATION</a:t>
            </a:r>
          </a:p>
        </p:txBody>
      </p:sp>
    </p:spTree>
    <p:extLst>
      <p:ext uri="{BB962C8B-B14F-4D97-AF65-F5344CB8AC3E}">
        <p14:creationId xmlns:p14="http://schemas.microsoft.com/office/powerpoint/2010/main" val="92094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9DAB-8726-4694-9390-AB4EB965A6FC}"/>
              </a:ext>
            </a:extLst>
          </p:cNvPr>
          <p:cNvSpPr>
            <a:spLocks noGrp="1"/>
          </p:cNvSpPr>
          <p:nvPr>
            <p:ph type="title"/>
          </p:nvPr>
        </p:nvSpPr>
        <p:spPr>
          <a:xfrm>
            <a:off x="1141413" y="445168"/>
            <a:ext cx="9905998" cy="1167064"/>
          </a:xfrm>
        </p:spPr>
        <p:txBody>
          <a:bodyPr/>
          <a:lstStyle/>
          <a:p>
            <a:r>
              <a:rPr lang="en-US" dirty="0"/>
              <a:t>Data exploration example</a:t>
            </a:r>
          </a:p>
        </p:txBody>
      </p:sp>
      <p:sp>
        <p:nvSpPr>
          <p:cNvPr id="8" name="Content Placeholder 7">
            <a:extLst>
              <a:ext uri="{FF2B5EF4-FFF2-40B4-BE49-F238E27FC236}">
                <a16:creationId xmlns:a16="http://schemas.microsoft.com/office/drawing/2014/main" id="{71F9056E-0BF7-4A8C-B8D6-619F69D8B157}"/>
              </a:ext>
            </a:extLst>
          </p:cNvPr>
          <p:cNvSpPr>
            <a:spLocks noGrp="1"/>
          </p:cNvSpPr>
          <p:nvPr>
            <p:ph sz="half" idx="1"/>
          </p:nvPr>
        </p:nvSpPr>
        <p:spPr>
          <a:xfrm>
            <a:off x="620043" y="1395663"/>
            <a:ext cx="4876800" cy="4275221"/>
          </a:xfrm>
        </p:spPr>
        <p:txBody>
          <a:bodyPr>
            <a:normAutofit/>
          </a:bodyPr>
          <a:lstStyle/>
          <a:p>
            <a:r>
              <a:rPr lang="en-US" sz="2400" dirty="0"/>
              <a:t>Ratings of venues were mapped</a:t>
            </a:r>
          </a:p>
          <a:p>
            <a:r>
              <a:rPr lang="en-US" sz="2400" dirty="0"/>
              <a:t>It appeared that venues “clustered” in the Dubai Marina area (waterfront) and that those venues had reasonably high ratings (blue = very good; green = good)</a:t>
            </a:r>
          </a:p>
        </p:txBody>
      </p:sp>
      <p:sp>
        <p:nvSpPr>
          <p:cNvPr id="4" name="Content Placeholder 3">
            <a:extLst>
              <a:ext uri="{FF2B5EF4-FFF2-40B4-BE49-F238E27FC236}">
                <a16:creationId xmlns:a16="http://schemas.microsoft.com/office/drawing/2014/main" id="{FE89B52F-2414-4577-824D-2C89BFB93CB1}"/>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7FD27464-C4A9-45A3-A74F-B78A7FC24005}"/>
              </a:ext>
            </a:extLst>
          </p:cNvPr>
          <p:cNvPicPr/>
          <p:nvPr/>
        </p:nvPicPr>
        <p:blipFill>
          <a:blip r:embed="rId2"/>
          <a:stretch>
            <a:fillRect/>
          </a:stretch>
        </p:blipFill>
        <p:spPr>
          <a:xfrm>
            <a:off x="5474368" y="1612232"/>
            <a:ext cx="6312569" cy="4178968"/>
          </a:xfrm>
          <a:prstGeom prst="rect">
            <a:avLst/>
          </a:prstGeom>
        </p:spPr>
      </p:pic>
    </p:spTree>
    <p:extLst>
      <p:ext uri="{BB962C8B-B14F-4D97-AF65-F5344CB8AC3E}">
        <p14:creationId xmlns:p14="http://schemas.microsoft.com/office/powerpoint/2010/main" val="425952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3C18-A745-437E-BC1C-637D146E4ABF}"/>
              </a:ext>
            </a:extLst>
          </p:cNvPr>
          <p:cNvSpPr>
            <a:spLocks noGrp="1"/>
          </p:cNvSpPr>
          <p:nvPr>
            <p:ph type="title"/>
          </p:nvPr>
        </p:nvSpPr>
        <p:spPr>
          <a:xfrm>
            <a:off x="1141413" y="609600"/>
            <a:ext cx="9905998" cy="1183105"/>
          </a:xfrm>
        </p:spPr>
        <p:txBody>
          <a:bodyPr/>
          <a:lstStyle/>
          <a:p>
            <a:r>
              <a:rPr lang="en-US" dirty="0"/>
              <a:t>clustering</a:t>
            </a:r>
          </a:p>
        </p:txBody>
      </p:sp>
      <p:sp>
        <p:nvSpPr>
          <p:cNvPr id="3" name="Content Placeholder 2">
            <a:extLst>
              <a:ext uri="{FF2B5EF4-FFF2-40B4-BE49-F238E27FC236}">
                <a16:creationId xmlns:a16="http://schemas.microsoft.com/office/drawing/2014/main" id="{D71115AE-942B-4938-B682-513C7D3802E9}"/>
              </a:ext>
            </a:extLst>
          </p:cNvPr>
          <p:cNvSpPr>
            <a:spLocks noGrp="1"/>
          </p:cNvSpPr>
          <p:nvPr>
            <p:ph idx="1"/>
          </p:nvPr>
        </p:nvSpPr>
        <p:spPr>
          <a:xfrm>
            <a:off x="780465" y="1507205"/>
            <a:ext cx="9905998" cy="4263189"/>
          </a:xfrm>
        </p:spPr>
        <p:txBody>
          <a:bodyPr>
            <a:normAutofit/>
          </a:bodyPr>
          <a:lstStyle/>
          <a:p>
            <a:r>
              <a:rPr lang="en-US" dirty="0"/>
              <a:t>Two clusters were produced</a:t>
            </a:r>
          </a:p>
          <a:p>
            <a:r>
              <a:rPr lang="en-US" dirty="0"/>
              <a:t>Cluster 0 (red):</a:t>
            </a:r>
          </a:p>
          <a:p>
            <a:pPr lvl="1"/>
            <a:r>
              <a:rPr lang="en-US" sz="2000" dirty="0"/>
              <a:t>More expensive restaurants</a:t>
            </a:r>
          </a:p>
          <a:p>
            <a:pPr lvl="1"/>
            <a:r>
              <a:rPr lang="en-US" sz="2000" dirty="0"/>
              <a:t>Mostly located in hotels</a:t>
            </a:r>
          </a:p>
          <a:p>
            <a:r>
              <a:rPr lang="en-US" dirty="0"/>
              <a:t>Cluster 1 (green):</a:t>
            </a:r>
          </a:p>
          <a:p>
            <a:pPr lvl="1"/>
            <a:r>
              <a:rPr lang="en-US" sz="2000" dirty="0"/>
              <a:t>Lower priced</a:t>
            </a:r>
          </a:p>
          <a:p>
            <a:pPr lvl="1"/>
            <a:r>
              <a:rPr lang="en-US" sz="2000" dirty="0"/>
              <a:t>Mostly located in shopping malls</a:t>
            </a:r>
          </a:p>
        </p:txBody>
      </p:sp>
      <p:pic>
        <p:nvPicPr>
          <p:cNvPr id="4" name="Picture 3">
            <a:extLst>
              <a:ext uri="{FF2B5EF4-FFF2-40B4-BE49-F238E27FC236}">
                <a16:creationId xmlns:a16="http://schemas.microsoft.com/office/drawing/2014/main" id="{7819446B-7A25-4FEE-9FC0-791F65B1E34C}"/>
              </a:ext>
            </a:extLst>
          </p:cNvPr>
          <p:cNvPicPr/>
          <p:nvPr/>
        </p:nvPicPr>
        <p:blipFill>
          <a:blip r:embed="rId2"/>
          <a:stretch>
            <a:fillRect/>
          </a:stretch>
        </p:blipFill>
        <p:spPr>
          <a:xfrm>
            <a:off x="5855369" y="1995738"/>
            <a:ext cx="5943600" cy="3286125"/>
          </a:xfrm>
          <a:prstGeom prst="rect">
            <a:avLst/>
          </a:prstGeom>
        </p:spPr>
      </p:pic>
    </p:spTree>
    <p:extLst>
      <p:ext uri="{BB962C8B-B14F-4D97-AF65-F5344CB8AC3E}">
        <p14:creationId xmlns:p14="http://schemas.microsoft.com/office/powerpoint/2010/main" val="15636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57CC-EB5E-43F6-B674-0EF85F48C50A}"/>
              </a:ext>
            </a:extLst>
          </p:cNvPr>
          <p:cNvSpPr>
            <a:spLocks noGrp="1"/>
          </p:cNvSpPr>
          <p:nvPr>
            <p:ph type="title"/>
          </p:nvPr>
        </p:nvSpPr>
        <p:spPr>
          <a:xfrm>
            <a:off x="1141413" y="609600"/>
            <a:ext cx="9905998" cy="1038726"/>
          </a:xfrm>
        </p:spPr>
        <p:txBody>
          <a:bodyPr/>
          <a:lstStyle/>
          <a:p>
            <a:r>
              <a:rPr lang="en-US" dirty="0"/>
              <a:t>conclusion</a:t>
            </a:r>
          </a:p>
        </p:txBody>
      </p:sp>
      <p:sp>
        <p:nvSpPr>
          <p:cNvPr id="3" name="Content Placeholder 2">
            <a:extLst>
              <a:ext uri="{FF2B5EF4-FFF2-40B4-BE49-F238E27FC236}">
                <a16:creationId xmlns:a16="http://schemas.microsoft.com/office/drawing/2014/main" id="{CC9AF859-EEFD-403E-942E-12D3A4E8CF44}"/>
              </a:ext>
            </a:extLst>
          </p:cNvPr>
          <p:cNvSpPr>
            <a:spLocks noGrp="1"/>
          </p:cNvSpPr>
          <p:nvPr>
            <p:ph idx="1"/>
          </p:nvPr>
        </p:nvSpPr>
        <p:spPr>
          <a:xfrm>
            <a:off x="1141413" y="1900989"/>
            <a:ext cx="9905998" cy="3890211"/>
          </a:xfrm>
        </p:spPr>
        <p:txBody>
          <a:bodyPr/>
          <a:lstStyle/>
          <a:p>
            <a:r>
              <a:rPr lang="en-US" dirty="0"/>
              <a:t>Dubai has a wide range of venue options</a:t>
            </a:r>
          </a:p>
          <a:p>
            <a:r>
              <a:rPr lang="en-US" dirty="0"/>
              <a:t>Dubai Marina appears to be an area where there is a higher density of venues compared to other areas (Likely due to waterfront location)</a:t>
            </a:r>
          </a:p>
          <a:p>
            <a:r>
              <a:rPr lang="en-US" dirty="0"/>
              <a:t>Ratings for venues were similar in higher priced and lower priced venues, suggesting that Dubai has a wide option of well-rated venues that can be appealing to visitors</a:t>
            </a:r>
          </a:p>
          <a:p>
            <a:r>
              <a:rPr lang="en-US" dirty="0"/>
              <a:t>Business-Oriented individuals could possibly explore types of venues where less competition (lower count) exists such as lounges. They could also explore different areas and options regarding potential locations (hotels, malls, etc.)</a:t>
            </a:r>
          </a:p>
          <a:p>
            <a:endParaRPr lang="en-US" dirty="0"/>
          </a:p>
        </p:txBody>
      </p:sp>
    </p:spTree>
    <p:extLst>
      <p:ext uri="{BB962C8B-B14F-4D97-AF65-F5344CB8AC3E}">
        <p14:creationId xmlns:p14="http://schemas.microsoft.com/office/powerpoint/2010/main" val="197664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79BA-C3E6-449B-9937-64E89052DE9B}"/>
              </a:ext>
            </a:extLst>
          </p:cNvPr>
          <p:cNvSpPr>
            <a:spLocks noGrp="1"/>
          </p:cNvSpPr>
          <p:nvPr>
            <p:ph type="title"/>
          </p:nvPr>
        </p:nvSpPr>
        <p:spPr>
          <a:xfrm>
            <a:off x="1141413" y="609600"/>
            <a:ext cx="9905998" cy="990600"/>
          </a:xfrm>
        </p:spPr>
        <p:txBody>
          <a:bodyPr/>
          <a:lstStyle/>
          <a:p>
            <a:r>
              <a:rPr lang="en-US" dirty="0"/>
              <a:t>Project introduction</a:t>
            </a:r>
          </a:p>
        </p:txBody>
      </p:sp>
      <p:sp>
        <p:nvSpPr>
          <p:cNvPr id="3" name="Content Placeholder 2">
            <a:extLst>
              <a:ext uri="{FF2B5EF4-FFF2-40B4-BE49-F238E27FC236}">
                <a16:creationId xmlns:a16="http://schemas.microsoft.com/office/drawing/2014/main" id="{C85C1FF4-369E-46F1-8347-3046A3F7AF53}"/>
              </a:ext>
            </a:extLst>
          </p:cNvPr>
          <p:cNvSpPr>
            <a:spLocks noGrp="1"/>
          </p:cNvSpPr>
          <p:nvPr>
            <p:ph idx="1"/>
          </p:nvPr>
        </p:nvSpPr>
        <p:spPr>
          <a:xfrm>
            <a:off x="1141413" y="1852863"/>
            <a:ext cx="9905998" cy="3938337"/>
          </a:xfrm>
        </p:spPr>
        <p:txBody>
          <a:bodyPr/>
          <a:lstStyle/>
          <a:p>
            <a:r>
              <a:rPr lang="en-US" dirty="0"/>
              <a:t>This project is a culmination of the </a:t>
            </a:r>
            <a:r>
              <a:rPr lang="en-US" dirty="0" err="1"/>
              <a:t>datascience</a:t>
            </a:r>
            <a:r>
              <a:rPr lang="en-US" dirty="0"/>
              <a:t> program and employs several of the learned skills and analytical approaches, as well as python in order to gather, explore, visualize and analyze data.</a:t>
            </a:r>
          </a:p>
          <a:p>
            <a:r>
              <a:rPr lang="en-US" dirty="0"/>
              <a:t>The project’s overall goal is to explore the types of venues and establishments in </a:t>
            </a:r>
            <a:r>
              <a:rPr lang="en-US" dirty="0" err="1"/>
              <a:t>dubai</a:t>
            </a:r>
            <a:r>
              <a:rPr lang="en-US" dirty="0"/>
              <a:t>, </a:t>
            </a:r>
            <a:r>
              <a:rPr lang="en-US" dirty="0" err="1"/>
              <a:t>uae</a:t>
            </a:r>
            <a:r>
              <a:rPr lang="en-US" dirty="0"/>
              <a:t>. </a:t>
            </a:r>
          </a:p>
          <a:p>
            <a:r>
              <a:rPr lang="en-US" dirty="0"/>
              <a:t>By exploring the various ratings that visitors gave to certain venues, combined with information about pricing, the project provides insights into the most popular, highly rated venues with a range of price options.</a:t>
            </a:r>
          </a:p>
          <a:p>
            <a:r>
              <a:rPr lang="en-US" dirty="0"/>
              <a:t>This type of information could be useful to visitors of the city, as well as to business-oriented individuals who may be interested in opening their own establishments.</a:t>
            </a:r>
          </a:p>
        </p:txBody>
      </p:sp>
    </p:spTree>
    <p:extLst>
      <p:ext uri="{BB962C8B-B14F-4D97-AF65-F5344CB8AC3E}">
        <p14:creationId xmlns:p14="http://schemas.microsoft.com/office/powerpoint/2010/main" val="2760018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79BA-C3E6-449B-9937-64E89052DE9B}"/>
              </a:ext>
            </a:extLst>
          </p:cNvPr>
          <p:cNvSpPr>
            <a:spLocks noGrp="1"/>
          </p:cNvSpPr>
          <p:nvPr>
            <p:ph type="title"/>
          </p:nvPr>
        </p:nvSpPr>
        <p:spPr>
          <a:xfrm>
            <a:off x="1141413" y="609600"/>
            <a:ext cx="9905998" cy="990600"/>
          </a:xfrm>
        </p:spPr>
        <p:txBody>
          <a:bodyPr/>
          <a:lstStyle/>
          <a:p>
            <a:r>
              <a:rPr lang="en-US" dirty="0" err="1"/>
              <a:t>dubai</a:t>
            </a:r>
            <a:endParaRPr lang="en-US" dirty="0"/>
          </a:p>
        </p:txBody>
      </p:sp>
      <p:sp>
        <p:nvSpPr>
          <p:cNvPr id="3" name="Content Placeholder 2">
            <a:extLst>
              <a:ext uri="{FF2B5EF4-FFF2-40B4-BE49-F238E27FC236}">
                <a16:creationId xmlns:a16="http://schemas.microsoft.com/office/drawing/2014/main" id="{C85C1FF4-369E-46F1-8347-3046A3F7AF53}"/>
              </a:ext>
            </a:extLst>
          </p:cNvPr>
          <p:cNvSpPr>
            <a:spLocks noGrp="1"/>
          </p:cNvSpPr>
          <p:nvPr>
            <p:ph idx="1"/>
          </p:nvPr>
        </p:nvSpPr>
        <p:spPr>
          <a:xfrm>
            <a:off x="1141413" y="1852863"/>
            <a:ext cx="9905998" cy="3938337"/>
          </a:xfrm>
        </p:spPr>
        <p:txBody>
          <a:bodyPr/>
          <a:lstStyle/>
          <a:p>
            <a:r>
              <a:rPr lang="en-US" dirty="0"/>
              <a:t>Dubai is a growing metropolis that is a business, shipping, and tourist hub.</a:t>
            </a:r>
          </a:p>
          <a:p>
            <a:r>
              <a:rPr lang="en-US" dirty="0"/>
              <a:t>Dubai has experienced a high rate of growth and expansion over the last decade.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The tower of the city&#10;&#10;Description automatically generated">
            <a:extLst>
              <a:ext uri="{FF2B5EF4-FFF2-40B4-BE49-F238E27FC236}">
                <a16:creationId xmlns:a16="http://schemas.microsoft.com/office/drawing/2014/main" id="{C1508F3C-BF4A-4669-9FC2-AA881C7EB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63" y="2525295"/>
            <a:ext cx="6499058" cy="4332705"/>
          </a:xfrm>
          <a:prstGeom prst="rect">
            <a:avLst/>
          </a:prstGeom>
        </p:spPr>
      </p:pic>
    </p:spTree>
    <p:extLst>
      <p:ext uri="{BB962C8B-B14F-4D97-AF65-F5344CB8AC3E}">
        <p14:creationId xmlns:p14="http://schemas.microsoft.com/office/powerpoint/2010/main" val="202117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609600"/>
            <a:ext cx="9905998" cy="1183105"/>
          </a:xfrm>
        </p:spPr>
        <p:txBody>
          <a:bodyPr/>
          <a:lstStyle/>
          <a:p>
            <a:r>
              <a:rPr lang="en-US" dirty="0"/>
              <a:t>Data sources</a:t>
            </a:r>
          </a:p>
        </p:txBody>
      </p:sp>
      <p:sp>
        <p:nvSpPr>
          <p:cNvPr id="3" name="Content Placeholder 2">
            <a:extLst>
              <a:ext uri="{FF2B5EF4-FFF2-40B4-BE49-F238E27FC236}">
                <a16:creationId xmlns:a16="http://schemas.microsoft.com/office/drawing/2014/main" id="{97859BEA-8C2C-410E-A59A-0AF0686D9596}"/>
              </a:ext>
            </a:extLst>
          </p:cNvPr>
          <p:cNvSpPr>
            <a:spLocks noGrp="1"/>
          </p:cNvSpPr>
          <p:nvPr>
            <p:ph idx="1"/>
          </p:nvPr>
        </p:nvSpPr>
        <p:spPr>
          <a:xfrm>
            <a:off x="1141413" y="1636295"/>
            <a:ext cx="9905998" cy="4154905"/>
          </a:xfrm>
        </p:spPr>
        <p:txBody>
          <a:bodyPr>
            <a:normAutofit fontScale="92500" lnSpcReduction="10000"/>
          </a:bodyPr>
          <a:lstStyle/>
          <a:p>
            <a:r>
              <a:rPr lang="en-US" dirty="0"/>
              <a:t>Two data sources</a:t>
            </a:r>
          </a:p>
          <a:p>
            <a:r>
              <a:rPr lang="en-US" dirty="0"/>
              <a:t>Foursquare API:</a:t>
            </a:r>
          </a:p>
          <a:p>
            <a:pPr lvl="1"/>
            <a:r>
              <a:rPr lang="en-US" dirty="0"/>
              <a:t>Names of venues</a:t>
            </a:r>
          </a:p>
          <a:p>
            <a:pPr lvl="1"/>
            <a:r>
              <a:rPr lang="en-US" dirty="0"/>
              <a:t>Categories of Venues</a:t>
            </a:r>
          </a:p>
          <a:p>
            <a:pPr lvl="1"/>
            <a:r>
              <a:rPr lang="en-US" dirty="0"/>
              <a:t>Location (Longitude &amp; Latitude)</a:t>
            </a:r>
          </a:p>
          <a:p>
            <a:r>
              <a:rPr lang="en-US" dirty="0" err="1"/>
              <a:t>Urbanspoon</a:t>
            </a:r>
            <a:r>
              <a:rPr lang="en-US" dirty="0"/>
              <a:t> (Zomato) API</a:t>
            </a:r>
          </a:p>
          <a:p>
            <a:pPr lvl="1"/>
            <a:r>
              <a:rPr lang="en-US" dirty="0"/>
              <a:t>Name of venues</a:t>
            </a:r>
          </a:p>
          <a:p>
            <a:pPr lvl="1"/>
            <a:r>
              <a:rPr lang="en-US" dirty="0"/>
              <a:t>Ratings (user generated)</a:t>
            </a:r>
          </a:p>
          <a:p>
            <a:pPr lvl="1"/>
            <a:r>
              <a:rPr lang="en-US" dirty="0"/>
              <a:t>Price range</a:t>
            </a:r>
          </a:p>
          <a:p>
            <a:pPr lvl="1"/>
            <a:r>
              <a:rPr lang="en-US" dirty="0"/>
              <a:t>Location (longitude &amp; Latitude)</a:t>
            </a:r>
          </a:p>
          <a:p>
            <a:r>
              <a:rPr lang="en-US" dirty="0"/>
              <a:t>The data from both sources was combined into a single dataset </a:t>
            </a:r>
          </a:p>
        </p:txBody>
      </p:sp>
    </p:spTree>
    <p:extLst>
      <p:ext uri="{BB962C8B-B14F-4D97-AF65-F5344CB8AC3E}">
        <p14:creationId xmlns:p14="http://schemas.microsoft.com/office/powerpoint/2010/main" val="6802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609600"/>
            <a:ext cx="9905998" cy="1183105"/>
          </a:xfrm>
        </p:spPr>
        <p:txBody>
          <a:bodyPr/>
          <a:lstStyle/>
          <a:p>
            <a:r>
              <a:rPr lang="en-US" dirty="0"/>
              <a:t>Foursquare map</a:t>
            </a:r>
          </a:p>
        </p:txBody>
      </p:sp>
      <p:pic>
        <p:nvPicPr>
          <p:cNvPr id="4" name="Content Placeholder 3">
            <a:extLst>
              <a:ext uri="{FF2B5EF4-FFF2-40B4-BE49-F238E27FC236}">
                <a16:creationId xmlns:a16="http://schemas.microsoft.com/office/drawing/2014/main" id="{8AC98B72-2E67-4FF7-B63C-5544A0ED5AD8}"/>
              </a:ext>
            </a:extLst>
          </p:cNvPr>
          <p:cNvPicPr>
            <a:picLocks noGrp="1"/>
          </p:cNvPicPr>
          <p:nvPr>
            <p:ph idx="1"/>
          </p:nvPr>
        </p:nvPicPr>
        <p:blipFill>
          <a:blip r:embed="rId2"/>
          <a:stretch>
            <a:fillRect/>
          </a:stretch>
        </p:blipFill>
        <p:spPr>
          <a:xfrm>
            <a:off x="1874672" y="1636713"/>
            <a:ext cx="8439481" cy="4154487"/>
          </a:xfrm>
          <a:prstGeom prst="rect">
            <a:avLst/>
          </a:prstGeom>
        </p:spPr>
      </p:pic>
    </p:spTree>
    <p:extLst>
      <p:ext uri="{BB962C8B-B14F-4D97-AF65-F5344CB8AC3E}">
        <p14:creationId xmlns:p14="http://schemas.microsoft.com/office/powerpoint/2010/main" val="1277784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386406"/>
            <a:ext cx="9905998" cy="1183105"/>
          </a:xfrm>
        </p:spPr>
        <p:txBody>
          <a:bodyPr/>
          <a:lstStyle/>
          <a:p>
            <a:r>
              <a:rPr lang="en-US" dirty="0" err="1"/>
              <a:t>urbanspoon</a:t>
            </a:r>
            <a:r>
              <a:rPr lang="en-US" dirty="0"/>
              <a:t> map</a:t>
            </a:r>
          </a:p>
        </p:txBody>
      </p:sp>
      <p:sp>
        <p:nvSpPr>
          <p:cNvPr id="5" name="Content Placeholder 4">
            <a:extLst>
              <a:ext uri="{FF2B5EF4-FFF2-40B4-BE49-F238E27FC236}">
                <a16:creationId xmlns:a16="http://schemas.microsoft.com/office/drawing/2014/main" id="{0B3D94D3-D82A-4543-86CC-23373EC53959}"/>
              </a:ext>
            </a:extLst>
          </p:cNvPr>
          <p:cNvSpPr>
            <a:spLocks noGrp="1"/>
          </p:cNvSpPr>
          <p:nvPr>
            <p:ph idx="1"/>
          </p:nvPr>
        </p:nvSpPr>
        <p:spPr>
          <a:xfrm>
            <a:off x="1057192" y="5639410"/>
            <a:ext cx="9905998" cy="834189"/>
          </a:xfrm>
        </p:spPr>
        <p:txBody>
          <a:bodyPr/>
          <a:lstStyle/>
          <a:p>
            <a:r>
              <a:rPr lang="en-US" dirty="0"/>
              <a:t>The two maps look similar, however data cleaning was undertaken and </a:t>
            </a:r>
            <a:r>
              <a:rPr lang="en-US"/>
              <a:t>datasets merged</a:t>
            </a:r>
            <a:endParaRPr lang="en-US" dirty="0"/>
          </a:p>
        </p:txBody>
      </p:sp>
      <p:pic>
        <p:nvPicPr>
          <p:cNvPr id="6" name="Picture 5">
            <a:extLst>
              <a:ext uri="{FF2B5EF4-FFF2-40B4-BE49-F238E27FC236}">
                <a16:creationId xmlns:a16="http://schemas.microsoft.com/office/drawing/2014/main" id="{AB889734-A8B2-42AB-8267-C36EE3A0C61F}"/>
              </a:ext>
            </a:extLst>
          </p:cNvPr>
          <p:cNvPicPr/>
          <p:nvPr/>
        </p:nvPicPr>
        <p:blipFill>
          <a:blip r:embed="rId2"/>
          <a:stretch>
            <a:fillRect/>
          </a:stretch>
        </p:blipFill>
        <p:spPr>
          <a:xfrm>
            <a:off x="1415715" y="1218590"/>
            <a:ext cx="8558464" cy="4420820"/>
          </a:xfrm>
          <a:prstGeom prst="rect">
            <a:avLst/>
          </a:prstGeom>
        </p:spPr>
      </p:pic>
    </p:spTree>
    <p:extLst>
      <p:ext uri="{BB962C8B-B14F-4D97-AF65-F5344CB8AC3E}">
        <p14:creationId xmlns:p14="http://schemas.microsoft.com/office/powerpoint/2010/main" val="366357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3807-2D24-4608-8570-F4B6499996B9}"/>
              </a:ext>
            </a:extLst>
          </p:cNvPr>
          <p:cNvSpPr>
            <a:spLocks noGrp="1"/>
          </p:cNvSpPr>
          <p:nvPr>
            <p:ph type="title"/>
          </p:nvPr>
        </p:nvSpPr>
        <p:spPr>
          <a:xfrm>
            <a:off x="1141413" y="609600"/>
            <a:ext cx="9905998" cy="1435768"/>
          </a:xfrm>
        </p:spPr>
        <p:txBody>
          <a:bodyPr/>
          <a:lstStyle/>
          <a:p>
            <a:r>
              <a:rPr lang="en-US" dirty="0"/>
              <a:t>Combined dataset</a:t>
            </a:r>
            <a:br>
              <a:rPr lang="en-US" dirty="0"/>
            </a:br>
            <a:r>
              <a:rPr lang="en-US" sz="2000" dirty="0"/>
              <a:t>includes only elements needed for analysis</a:t>
            </a:r>
          </a:p>
        </p:txBody>
      </p:sp>
      <p:pic>
        <p:nvPicPr>
          <p:cNvPr id="4" name="Content Placeholder 3">
            <a:extLst>
              <a:ext uri="{FF2B5EF4-FFF2-40B4-BE49-F238E27FC236}">
                <a16:creationId xmlns:a16="http://schemas.microsoft.com/office/drawing/2014/main" id="{BE38095B-5BD3-4C38-9008-579FFAB0AC95}"/>
              </a:ext>
            </a:extLst>
          </p:cNvPr>
          <p:cNvPicPr>
            <a:picLocks noGrp="1"/>
          </p:cNvPicPr>
          <p:nvPr>
            <p:ph idx="1"/>
          </p:nvPr>
        </p:nvPicPr>
        <p:blipFill>
          <a:blip r:embed="rId2"/>
          <a:stretch>
            <a:fillRect/>
          </a:stretch>
        </p:blipFill>
        <p:spPr>
          <a:xfrm>
            <a:off x="1141413" y="2514599"/>
            <a:ext cx="10216398" cy="3898232"/>
          </a:xfrm>
          <a:prstGeom prst="rect">
            <a:avLst/>
          </a:prstGeom>
        </p:spPr>
      </p:pic>
    </p:spTree>
    <p:extLst>
      <p:ext uri="{BB962C8B-B14F-4D97-AF65-F5344CB8AC3E}">
        <p14:creationId xmlns:p14="http://schemas.microsoft.com/office/powerpoint/2010/main" val="145217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A079-D6DB-49FC-A50E-C6B0D0CE1232}"/>
              </a:ext>
            </a:extLst>
          </p:cNvPr>
          <p:cNvSpPr>
            <a:spLocks noGrp="1"/>
          </p:cNvSpPr>
          <p:nvPr>
            <p:ph type="title"/>
          </p:nvPr>
        </p:nvSpPr>
        <p:spPr>
          <a:xfrm>
            <a:off x="1141413" y="609600"/>
            <a:ext cx="9905998" cy="1050758"/>
          </a:xfrm>
        </p:spPr>
        <p:txBody>
          <a:bodyPr/>
          <a:lstStyle/>
          <a:p>
            <a:r>
              <a:rPr lang="en-US" dirty="0"/>
              <a:t>methodology</a:t>
            </a:r>
          </a:p>
        </p:txBody>
      </p:sp>
      <p:sp>
        <p:nvSpPr>
          <p:cNvPr id="3" name="Content Placeholder 2">
            <a:extLst>
              <a:ext uri="{FF2B5EF4-FFF2-40B4-BE49-F238E27FC236}">
                <a16:creationId xmlns:a16="http://schemas.microsoft.com/office/drawing/2014/main" id="{5420AD1B-B83A-444D-B0C1-30CEA9691282}"/>
              </a:ext>
            </a:extLst>
          </p:cNvPr>
          <p:cNvSpPr>
            <a:spLocks noGrp="1"/>
          </p:cNvSpPr>
          <p:nvPr>
            <p:ph idx="1"/>
          </p:nvPr>
        </p:nvSpPr>
        <p:spPr>
          <a:xfrm>
            <a:off x="1141413" y="1660359"/>
            <a:ext cx="9905998" cy="4130842"/>
          </a:xfrm>
        </p:spPr>
        <p:txBody>
          <a:bodyPr>
            <a:normAutofit/>
          </a:bodyPr>
          <a:lstStyle/>
          <a:p>
            <a:r>
              <a:rPr lang="en-US" sz="2800" dirty="0"/>
              <a:t>API data fetching</a:t>
            </a:r>
          </a:p>
          <a:p>
            <a:r>
              <a:rPr lang="en-US" sz="2800" dirty="0"/>
              <a:t>Data Exploration</a:t>
            </a:r>
          </a:p>
          <a:p>
            <a:r>
              <a:rPr lang="en-US" sz="2800" dirty="0"/>
              <a:t>Data Cleaning</a:t>
            </a:r>
          </a:p>
          <a:p>
            <a:r>
              <a:rPr lang="en-US" sz="2800" dirty="0"/>
              <a:t>Data visualization </a:t>
            </a:r>
          </a:p>
          <a:p>
            <a:r>
              <a:rPr lang="en-US" sz="2800" dirty="0"/>
              <a:t>Clustering (</a:t>
            </a:r>
            <a:r>
              <a:rPr lang="en-US" sz="2800" dirty="0" err="1"/>
              <a:t>kmeans</a:t>
            </a:r>
            <a:r>
              <a:rPr lang="en-US" sz="2800" dirty="0"/>
              <a:t>)</a:t>
            </a:r>
          </a:p>
        </p:txBody>
      </p:sp>
    </p:spTree>
    <p:extLst>
      <p:ext uri="{BB962C8B-B14F-4D97-AF65-F5344CB8AC3E}">
        <p14:creationId xmlns:p14="http://schemas.microsoft.com/office/powerpoint/2010/main" val="100515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9DAB-8726-4694-9390-AB4EB965A6FC}"/>
              </a:ext>
            </a:extLst>
          </p:cNvPr>
          <p:cNvSpPr>
            <a:spLocks noGrp="1"/>
          </p:cNvSpPr>
          <p:nvPr>
            <p:ph type="title"/>
          </p:nvPr>
        </p:nvSpPr>
        <p:spPr>
          <a:xfrm>
            <a:off x="1141413" y="445168"/>
            <a:ext cx="9905998" cy="1167064"/>
          </a:xfrm>
        </p:spPr>
        <p:txBody>
          <a:bodyPr/>
          <a:lstStyle/>
          <a:p>
            <a:r>
              <a:rPr lang="en-US" dirty="0"/>
              <a:t>Data exploration example</a:t>
            </a:r>
          </a:p>
        </p:txBody>
      </p:sp>
      <p:sp>
        <p:nvSpPr>
          <p:cNvPr id="8" name="Content Placeholder 7">
            <a:extLst>
              <a:ext uri="{FF2B5EF4-FFF2-40B4-BE49-F238E27FC236}">
                <a16:creationId xmlns:a16="http://schemas.microsoft.com/office/drawing/2014/main" id="{71F9056E-0BF7-4A8C-B8D6-619F69D8B157}"/>
              </a:ext>
            </a:extLst>
          </p:cNvPr>
          <p:cNvSpPr>
            <a:spLocks noGrp="1"/>
          </p:cNvSpPr>
          <p:nvPr>
            <p:ph sz="half" idx="1"/>
          </p:nvPr>
        </p:nvSpPr>
        <p:spPr>
          <a:xfrm>
            <a:off x="752392" y="1227221"/>
            <a:ext cx="4876800" cy="4563979"/>
          </a:xfrm>
        </p:spPr>
        <p:txBody>
          <a:bodyPr>
            <a:normAutofit/>
          </a:bodyPr>
          <a:lstStyle/>
          <a:p>
            <a:r>
              <a:rPr lang="en-US" sz="2800" dirty="0"/>
              <a:t>Highest count of venues were hotels, restaurants, coffee shops</a:t>
            </a:r>
          </a:p>
        </p:txBody>
      </p:sp>
      <p:pic>
        <p:nvPicPr>
          <p:cNvPr id="9" name="Content Placeholder 8">
            <a:extLst>
              <a:ext uri="{FF2B5EF4-FFF2-40B4-BE49-F238E27FC236}">
                <a16:creationId xmlns:a16="http://schemas.microsoft.com/office/drawing/2014/main" id="{6945529D-7D2D-4680-ABBA-0D8CE5425FE2}"/>
              </a:ext>
            </a:extLst>
          </p:cNvPr>
          <p:cNvPicPr>
            <a:picLocks noGrp="1"/>
          </p:cNvPicPr>
          <p:nvPr>
            <p:ph sz="half" idx="2"/>
          </p:nvPr>
        </p:nvPicPr>
        <p:blipFill>
          <a:blip r:embed="rId2"/>
          <a:stretch>
            <a:fillRect/>
          </a:stretch>
        </p:blipFill>
        <p:spPr>
          <a:xfrm>
            <a:off x="5354052" y="1359569"/>
            <a:ext cx="6238790" cy="4816642"/>
          </a:xfrm>
          <a:prstGeom prst="rect">
            <a:avLst/>
          </a:prstGeom>
        </p:spPr>
      </p:pic>
    </p:spTree>
    <p:extLst>
      <p:ext uri="{BB962C8B-B14F-4D97-AF65-F5344CB8AC3E}">
        <p14:creationId xmlns:p14="http://schemas.microsoft.com/office/powerpoint/2010/main" val="2886640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26</TotalTime>
  <Words>434</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Century Gothic</vt:lpstr>
      <vt:lpstr>Mesh</vt:lpstr>
      <vt:lpstr>THE BATTLE OF THE EATERIES</vt:lpstr>
      <vt:lpstr>Project introduction</vt:lpstr>
      <vt:lpstr>dubai</vt:lpstr>
      <vt:lpstr>Data sources</vt:lpstr>
      <vt:lpstr>Foursquare map</vt:lpstr>
      <vt:lpstr>urbanspoon map</vt:lpstr>
      <vt:lpstr>Combined dataset includes only elements needed for analysis</vt:lpstr>
      <vt:lpstr>methodology</vt:lpstr>
      <vt:lpstr>Data exploration example</vt:lpstr>
      <vt:lpstr>Data exploration example</vt:lpstr>
      <vt:lpstr>clustering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EATERIES</dc:title>
  <dc:creator>Rasha Nasra</dc:creator>
  <cp:lastModifiedBy>Rasha Nasra</cp:lastModifiedBy>
  <cp:revision>7</cp:revision>
  <dcterms:created xsi:type="dcterms:W3CDTF">2019-10-21T18:20:02Z</dcterms:created>
  <dcterms:modified xsi:type="dcterms:W3CDTF">2019-10-21T19:04:42Z</dcterms:modified>
</cp:coreProperties>
</file>